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37" r:id="rId3"/>
    <p:sldId id="276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61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7" r:id="rId22"/>
    <p:sldId id="355" r:id="rId23"/>
    <p:sldId id="356" r:id="rId24"/>
    <p:sldId id="325" r:id="rId25"/>
    <p:sldId id="359" r:id="rId26"/>
    <p:sldId id="360" r:id="rId27"/>
    <p:sldId id="29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A8A77-0F8A-46FB-BCB4-F95953823D42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33DA3-68B1-4732-8C16-9426261E50B7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208066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sr-Latn-C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EA3341-584D-4E29-9BCF-53A947F7C42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У литератури се као синоними могу наћи два термина:“околина“ и „средина“.</a:t>
            </a:r>
            <a:br>
              <a:rPr lang="sr-Cyrl-RS" dirty="0" smtClean="0"/>
            </a:br>
            <a:r>
              <a:rPr lang="sr-Cyrl-RS" dirty="0" smtClean="0"/>
              <a:t>“Средина се дефинише као агрегат свих спољних утицаја који одређују живот и развој једног организма, људско понашање и друштво“.</a:t>
            </a:r>
            <a:br>
              <a:rPr lang="sr-Cyrl-RS" dirty="0" smtClean="0"/>
            </a:br>
            <a:r>
              <a:rPr lang="sr-Cyrl-RS" dirty="0" smtClean="0"/>
              <a:t>Оба термина се користе да опишу многе факторе као што су ваздух који удишемо, вода коју пијемо, географски регион у коме живимо, социјалну групу којој припадамо и слично...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BB609-AB2D-4BB5-9E7C-3EDCF1DA0CE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9CF4F-77CE-46AD-8737-1B588BE562A5}" type="datetimeFigureOut">
              <a:rPr lang="en-US" smtClean="0"/>
              <a:pPr/>
              <a:t>30-Jan-21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4B8A-4C33-4021-B729-95BC50A623A3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0"/>
            <a:ext cx="9144000" cy="2000250"/>
          </a:xfrm>
        </p:spPr>
        <p:txBody>
          <a:bodyPr>
            <a:normAutofit fontScale="90000"/>
          </a:bodyPr>
          <a:lstStyle/>
          <a:p>
            <a:r>
              <a:rPr lang="ru-RU" b="1"/>
              <a:t>Здравље и здравствена заштита 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као </a:t>
            </a:r>
            <a:r>
              <a:rPr lang="ru-RU" b="1"/>
              <a:t>фактор </a:t>
            </a:r>
            <a:r>
              <a:rPr lang="ru-RU" b="1" smtClean="0"/>
              <a:t>социјалног </a:t>
            </a:r>
            <a:r>
              <a:rPr lang="ru-RU" b="1"/>
              <a:t>и </a:t>
            </a:r>
            <a:r>
              <a:rPr lang="ru-RU" b="1" smtClean="0"/>
              <a:t>економског развоја </a:t>
            </a:r>
            <a:r>
              <a:rPr lang="ru-RU"/>
              <a:t/>
            </a:r>
            <a:br>
              <a:rPr lang="ru-RU"/>
            </a:br>
            <a:endParaRPr lang="sr-Cyrl-R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200" y="304800"/>
            <a:ext cx="1920433" cy="1440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C6E14-AAF5-45E6-A479-3703DC4D93B3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76962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sr-Cyrl-RS" sz="2800" dirty="0" smtClean="0"/>
              <a:t>Фактори који утичу  на здравље</a:t>
            </a:r>
            <a:endParaRPr lang="en-US" sz="2900" b="0" dirty="0" smtClean="0">
              <a:ln>
                <a:noFill/>
              </a:ln>
              <a:solidFill>
                <a:srgbClr val="00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484784"/>
            <a:ext cx="7924800" cy="4677544"/>
          </a:xfrm>
          <a:noFill/>
        </p:spPr>
        <p:txBody>
          <a:bodyPr>
            <a:normAutofit/>
          </a:bodyPr>
          <a:lstStyle/>
          <a:p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Здравствени ресурси су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фактори који подржавају здравствену равнотежу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• Добар нутритивни статус, имунитет, емоционална стабилност, добра физичка кондиција, здраве личне навике, одмор, рекреација, позитиван однос према здрављу, социјална интеграција, запосленост и позитивна радна клима, приступачна здравствена служба, социјална служба и образовне установе, адекватно становање, исхрана и вода за пице, санитација, здрава клима и животна и радна средина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>
              <a:buNone/>
            </a:pPr>
            <a:endParaRPr lang="sr-Cyrl-R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000099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Здравствени ризици су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фактори који угрожавају здравствену равнотежу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• Неадекватни здравствени ставови и понашање, општа осетљивост, пушење, алкохолизам, недовољна физичка активност, изложеност стресу и рад на опасним местима, недовољан одмор и рекреација, социјална изолација, незаппосленост, неадекватна исхрана, лоши услови становања, водоснабдевања и санитација, загађеност животне средине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664"/>
            <a:ext cx="7772400" cy="19042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Детерминанте</a:t>
            </a:r>
            <a:r>
              <a:rPr lang="sr-Latn-C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дефиниција</a:t>
            </a:r>
            <a:endParaRPr lang="sr-Cyrl-C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452986"/>
            <a:ext cx="7772400" cy="1200150"/>
          </a:xfrm>
        </p:spPr>
        <p:txBody>
          <a:bodyPr>
            <a:normAutofit fontScale="25000" lnSpcReduction="20000"/>
          </a:bodyPr>
          <a:lstStyle/>
          <a:p>
            <a:pPr marL="45720" algn="just"/>
            <a:r>
              <a:rPr lang="sr-Cyrl-RS" sz="9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Лични,економски,социјални и околински фактори који</a:t>
            </a:r>
          </a:p>
          <a:p>
            <a:pPr marL="45720" algn="just"/>
            <a:r>
              <a:rPr lang="sr-Cyrl-RS" sz="9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одређују здравствено стање појединаца или</a:t>
            </a:r>
          </a:p>
          <a:p>
            <a:pPr marL="45720" algn="just"/>
            <a:r>
              <a:rPr lang="sr-Cyrl-RS" sz="9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популација.</a:t>
            </a:r>
          </a:p>
          <a:p>
            <a:pPr marR="0" eaLnBrk="1" hangingPunct="1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33400" y="260648"/>
            <a:ext cx="8610600" cy="5867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" indent="0" algn="just">
              <a:buNone/>
            </a:pPr>
            <a:endParaRPr lang="sr-Cyrl-RS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етерминанте здравља деле се на:</a:t>
            </a:r>
          </a:p>
          <a:p>
            <a:pPr marL="45720" indent="0" algn="just">
              <a:buNone/>
            </a:pPr>
            <a:endParaRPr lang="sr-Cyrl-R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факторе </a:t>
            </a:r>
            <a:r>
              <a:rPr lang="sr-Cyrl-R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наслеђа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–утицај гена одноно</a:t>
            </a:r>
          </a:p>
          <a:p>
            <a:pPr marL="45720" indent="0" algn="just">
              <a:buNone/>
            </a:pP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интеракција гена и фактора околине на </a:t>
            </a:r>
          </a:p>
          <a:p>
            <a:pPr marL="45720" indent="0" algn="just">
              <a:buNone/>
            </a:pP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настанак болести</a:t>
            </a:r>
          </a:p>
          <a:p>
            <a:pPr marL="45720" indent="0" algn="just">
              <a:buNone/>
            </a:pPr>
            <a:endParaRPr lang="sr-Cyrl-R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факторе околине-</a:t>
            </a:r>
            <a:r>
              <a:rPr lang="sr-Cyrl-RS" sz="2400" b="1" dirty="0" smtClean="0"/>
              <a:t> </a:t>
            </a:r>
            <a:r>
              <a:rPr lang="sr-Cyrl-RS" sz="2400" dirty="0" smtClean="0"/>
              <a:t>могубити  </a:t>
            </a:r>
          </a:p>
          <a:p>
            <a:pPr marL="45720" indent="0" algn="just">
              <a:buNone/>
            </a:pPr>
            <a:r>
              <a:rPr lang="sr-Cyrl-RS" sz="2400" dirty="0" smtClean="0"/>
              <a:t>фактори  из природне околине и </a:t>
            </a:r>
          </a:p>
          <a:p>
            <a:pPr marL="45720" indent="0" algn="just">
              <a:buNone/>
            </a:pPr>
            <a:r>
              <a:rPr lang="sr-Cyrl-RS" sz="2400" dirty="0" smtClean="0"/>
              <a:t>о факторима из околине </a:t>
            </a:r>
          </a:p>
          <a:p>
            <a:pPr marL="45720" indent="0" algn="just">
              <a:buNone/>
            </a:pPr>
            <a:r>
              <a:rPr lang="sr-Cyrl-RS" sz="2400" dirty="0" smtClean="0"/>
              <a:t>које је створио </a:t>
            </a:r>
          </a:p>
          <a:p>
            <a:pPr marL="45720" indent="0" algn="just">
              <a:buNone/>
            </a:pPr>
            <a:r>
              <a:rPr lang="sr-Cyrl-RS" sz="2400" dirty="0" smtClean="0"/>
              <a:t>човек (култура, социјална околина...), </a:t>
            </a:r>
          </a:p>
          <a:p>
            <a:pPr marL="45720" indent="0" algn="just">
              <a:buNone/>
            </a:pPr>
            <a:endParaRPr lang="sr-Cyrl-RS" sz="2400" dirty="0" smtClean="0"/>
          </a:p>
          <a:p>
            <a:pPr marL="45720" indent="0" algn="just">
              <a:buNone/>
            </a:pPr>
            <a:r>
              <a:rPr lang="sr-Cyrl-RS" sz="2000" dirty="0" smtClean="0"/>
              <a:t>водоснабдевање и диспозиција</a:t>
            </a:r>
          </a:p>
          <a:p>
            <a:pPr marL="45720" indent="0" algn="just">
              <a:buNone/>
            </a:pPr>
            <a:r>
              <a:rPr lang="sr-Cyrl-RS" sz="2000" dirty="0" smtClean="0"/>
              <a:t> отпадних материјала, становање,</a:t>
            </a:r>
          </a:p>
          <a:p>
            <a:pPr marL="45720" indent="0" algn="just">
              <a:buNone/>
            </a:pPr>
            <a:r>
              <a:rPr lang="sr-Cyrl-RS" sz="2000" dirty="0" smtClean="0"/>
              <a:t>загађена околина...</a:t>
            </a:r>
          </a:p>
          <a:p>
            <a:pPr marL="45720" indent="0"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Rezultat slika za ген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268761"/>
            <a:ext cx="280831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Rezultat slika za енвиромент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717032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8507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90600" y="914400"/>
            <a:ext cx="7829872" cy="495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" indent="0" algn="just">
              <a:buNone/>
            </a:pPr>
            <a:endParaRPr lang="sr-Latn-CS" dirty="0" smtClean="0"/>
          </a:p>
          <a:p>
            <a:pPr marL="45720" indent="0" algn="just">
              <a:buNone/>
            </a:pPr>
            <a:r>
              <a:rPr lang="sr-Cyrl-RS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Социјалне неједнакости 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неправичности у 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здрављу односе 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на разлике у здрављу између 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популационих група 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унутар земаља или између 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земаља.</a:t>
            </a:r>
            <a:endParaRPr lang="sr-Cyrl-RS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sr-Cyrl-RS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Оно што издваја неправичности у здрављу јесу 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карактеристике:</a:t>
            </a:r>
          </a:p>
          <a:p>
            <a:pPr marL="45720" indent="0" algn="just">
              <a:buNone/>
            </a:pP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 algn="just">
              <a:buNone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-с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истематске су, </a:t>
            </a:r>
          </a:p>
          <a:p>
            <a:pPr marL="45720" indent="0" algn="just">
              <a:buNone/>
            </a:pP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-производ су друштва,</a:t>
            </a:r>
          </a:p>
          <a:p>
            <a:pPr marL="45720" indent="0" algn="just">
              <a:buNone/>
            </a:pP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неправедне </a:t>
            </a:r>
            <a:r>
              <a:rPr lang="sr-Cyrl-R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су.</a:t>
            </a:r>
            <a:endParaRPr lang="en-U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en-US" dirty="0"/>
          </a:p>
        </p:txBody>
      </p:sp>
      <p:pic>
        <p:nvPicPr>
          <p:cNvPr id="4" name="Picture 3" descr="Rezultat slika za social inequalit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429000"/>
            <a:ext cx="424847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8607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6324600"/>
            <a:ext cx="6512511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09600" y="304800"/>
            <a:ext cx="7924800" cy="6172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Социјални фактори </a:t>
            </a:r>
            <a:r>
              <a:rPr lang="sr-Cyrl-R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 основа неједнакости у здрвљу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социјални градијент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рани период живота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социјална искљученост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 рада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незапосленост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социјална подршка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болести зависности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исхрана и</a:t>
            </a:r>
          </a:p>
          <a:p>
            <a:pPr algn="just"/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endParaRPr lang="en-US" dirty="0"/>
          </a:p>
        </p:txBody>
      </p:sp>
      <p:pic>
        <p:nvPicPr>
          <p:cNvPr id="5" name="Picture 4" descr="Rezultat slika za wh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00808"/>
            <a:ext cx="3841254" cy="325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5712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6705600"/>
            <a:ext cx="6512511" cy="152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304800"/>
            <a:ext cx="8382000" cy="5791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5720" indent="0" algn="just">
              <a:buClr>
                <a:schemeClr val="tx1"/>
              </a:buClr>
              <a:buNone/>
            </a:pP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Социјални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градијент</a:t>
            </a:r>
          </a:p>
          <a:p>
            <a:pPr marL="45720" indent="0" algn="just">
              <a:buClr>
                <a:schemeClr val="tx1"/>
              </a:buClr>
              <a:buNone/>
            </a:pPr>
            <a:endParaRPr lang="sr-Cyrl-RS" b="1" dirty="0">
              <a:solidFill>
                <a:schemeClr val="tx1"/>
              </a:solidFill>
            </a:endParaRP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Описује се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лествицама при чему свака пречага представља социјално-економски </a:t>
            </a:r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ниво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одређене групе у друштву.</a:t>
            </a: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 људи на нижим деловима </a:t>
            </a:r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социјалне лествице 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знатно већи ризик </a:t>
            </a:r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 о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бољевања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превремене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смрти</a:t>
            </a:r>
            <a:endParaRPr lang="sr-Cyrl-R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Овим </a:t>
            </a: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разликама доприносе нижи</a:t>
            </a: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породични приходи,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низак ниво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бразовања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незапосленост, 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 у лошим стамбеним 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словима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sr-Cyrl-R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endParaRPr lang="sr-Cyrl-R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Clr>
                <a:schemeClr val="tx1"/>
              </a:buCl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199" y="6172200"/>
            <a:ext cx="5715001" cy="365125"/>
          </a:xfrm>
        </p:spPr>
        <p:txBody>
          <a:bodyPr/>
          <a:lstStyle/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Picture 5" descr="Rezultat slika za penjanje na merdevin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88840"/>
            <a:ext cx="295002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8380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Организована и свеобухватна делатност друштва са основним циљем да се оствари највиши могући ниво очувања здравља грађана и породице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   Здравствена заштита</a:t>
            </a:r>
            <a:endParaRPr lang="en-US" dirty="0"/>
          </a:p>
        </p:txBody>
      </p:sp>
      <p:pic>
        <p:nvPicPr>
          <p:cNvPr id="4" name="Picture 3" descr="Резултат слика за закон о здравственој застит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038600"/>
            <a:ext cx="4392488" cy="17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Здравствена делатност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r-Cyrl-RS" dirty="0" smtClean="0"/>
              <a:t>      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/>
              <a:t>...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којом се обезбеђује здравствена заштита грађана, а која обухвата спровођење мера и активности здравствене  заштите које се, у складу са здравственом </a:t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доктрином и уз употребу здравствених  технологија, користе за очување и унапређење здравља људи, а коју обавља здравствена служба.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Резултат слика за mladi lekar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5013176"/>
            <a:ext cx="329376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Мере здравствене заштите јесу стандардни, стручно верификовани и на доказима базирани медицински и други поступци и методе за идентификацију (дијагнозу) здравственог стања (здравствених потреба) и за здравствене интервенције (модификацију тока болести и здравствених процеса)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  Мере здравствене заштите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Стратегија јавног здравља у РС 2018-2026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sr-Cyrl-RS" b="1" dirty="0" smtClean="0"/>
              <a:t>  </a:t>
            </a:r>
          </a:p>
          <a:p>
            <a:pPr>
              <a:buNone/>
            </a:pPr>
            <a:endParaRPr lang="sr-Cyrl-RS" b="1" dirty="0" smtClean="0"/>
          </a:p>
          <a:p>
            <a:pPr>
              <a:buNone/>
            </a:pPr>
            <a:r>
              <a:rPr lang="sr-Cyrl-RS" b="1" dirty="0" smtClean="0"/>
              <a:t>     </a:t>
            </a:r>
            <a:r>
              <a:rPr lang="en-US" b="1" dirty="0" smtClean="0"/>
              <a:t>"</a:t>
            </a:r>
            <a:r>
              <a:rPr lang="en-US" b="1" dirty="0" err="1" smtClean="0"/>
              <a:t>Здрави</a:t>
            </a:r>
            <a:r>
              <a:rPr lang="en-US" b="1" dirty="0" smtClean="0"/>
              <a:t> </a:t>
            </a:r>
            <a:r>
              <a:rPr lang="en-US" b="1" dirty="0" err="1" smtClean="0"/>
              <a:t>људи</a:t>
            </a:r>
            <a:r>
              <a:rPr lang="en-US" b="1" dirty="0" smtClean="0"/>
              <a:t>, </a:t>
            </a:r>
            <a:r>
              <a:rPr lang="en-US" b="1" dirty="0" err="1" smtClean="0"/>
              <a:t>здравље</a:t>
            </a:r>
            <a:r>
              <a:rPr lang="en-US" b="1" dirty="0" smtClean="0"/>
              <a:t> у </a:t>
            </a:r>
            <a:r>
              <a:rPr lang="en-US" b="1" dirty="0" err="1" smtClean="0"/>
              <a:t>свим</a:t>
            </a:r>
            <a:r>
              <a:rPr lang="en-US" b="1" dirty="0" smtClean="0"/>
              <a:t> </a:t>
            </a:r>
            <a:r>
              <a:rPr lang="en-US" b="1" dirty="0" err="1" smtClean="0"/>
              <a:t>политикама</a:t>
            </a:r>
            <a:r>
              <a:rPr lang="en-US" b="1" dirty="0" smtClean="0"/>
              <a:t>”</a:t>
            </a:r>
            <a:endParaRPr lang="sr-Cyrl-RS" b="1" dirty="0" smtClean="0"/>
          </a:p>
          <a:p>
            <a:endParaRPr lang="sr-Cyrl-RS" b="1" dirty="0" smtClean="0"/>
          </a:p>
          <a:p>
            <a:pPr>
              <a:buNone/>
            </a:pPr>
            <a:r>
              <a:rPr lang="sr-Cyrl-RS" sz="2400" b="1" dirty="0" smtClean="0"/>
              <a:t>                         </a:t>
            </a:r>
            <a:r>
              <a:rPr lang="en-US" sz="2400" i="1" dirty="0" smtClean="0"/>
              <a:t>"</a:t>
            </a:r>
            <a:r>
              <a:rPr lang="en-US" sz="2400" i="1" dirty="0" err="1" smtClean="0"/>
              <a:t>Службени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гласник</a:t>
            </a:r>
            <a:r>
              <a:rPr lang="en-US" sz="2400" i="1" dirty="0" smtClean="0"/>
              <a:t> РС", </a:t>
            </a:r>
            <a:r>
              <a:rPr lang="en-US" sz="2400" i="1" dirty="0" err="1" smtClean="0"/>
              <a:t>број</a:t>
            </a:r>
            <a:r>
              <a:rPr lang="en-US" sz="2400" i="1" dirty="0" smtClean="0"/>
              <a:t> 61/2018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spc="4" dirty="0" smtClean="0">
                <a:latin typeface="Times New Roman" pitchFamily="18" charset="0"/>
                <a:cs typeface="Times New Roman" pitchFamily="18" charset="0"/>
              </a:rPr>
              <a:t>чувањ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spc="-4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spc="4" dirty="0" smtClean="0">
                <a:latin typeface="Times New Roman" pitchFamily="18" charset="0"/>
                <a:cs typeface="Times New Roman" pitchFamily="18" charset="0"/>
              </a:rPr>
              <a:t>унап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spc="4" dirty="0" smtClean="0">
                <a:latin typeface="Times New Roman" pitchFamily="18" charset="0"/>
                <a:cs typeface="Times New Roman" pitchFamily="18" charset="0"/>
              </a:rPr>
              <a:t>еђе</a:t>
            </a:r>
            <a:r>
              <a:rPr lang="ru-RU" sz="2800" spc="-9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800" spc="4" dirty="0" smtClean="0">
                <a:latin typeface="Times New Roman" pitchFamily="18" charset="0"/>
                <a:cs typeface="Times New Roman" pitchFamily="18" charset="0"/>
              </a:rPr>
              <a:t>зд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spc="4" dirty="0" smtClean="0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800" spc="-4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spc="-2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spc="4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spc="4" dirty="0" smtClean="0">
                <a:latin typeface="Times New Roman" pitchFamily="18" charset="0"/>
                <a:cs typeface="Times New Roman" pitchFamily="18" charset="0"/>
              </a:rPr>
              <a:t>ађан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b="1" spc="-9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800" spc="4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RS" sz="2800" spc="4" dirty="0" smtClean="0">
                <a:latin typeface="Times New Roman" pitchFamily="18" charset="0"/>
                <a:cs typeface="Times New Roman" pitchFamily="18" charset="0"/>
              </a:rPr>
              <a:t>ечавањ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sz="2800" spc="-3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2800" spc="-13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800" spc="4" dirty="0" smtClean="0">
                <a:latin typeface="Times New Roman" pitchFamily="18" charset="0"/>
                <a:cs typeface="Times New Roman" pitchFamily="18" charset="0"/>
              </a:rPr>
              <a:t>узб</a:t>
            </a:r>
            <a:r>
              <a:rPr lang="sr-Cyrl-RS" sz="2800" spc="-4" dirty="0" smtClean="0">
                <a:latin typeface="Times New Roman" pitchFamily="18" charset="0"/>
                <a:cs typeface="Times New Roman" pitchFamily="18" charset="0"/>
              </a:rPr>
              <a:t>иј</a:t>
            </a:r>
            <a:r>
              <a:rPr lang="sr-Cyrl-RS" sz="2800" spc="4" dirty="0" smtClean="0">
                <a:latin typeface="Times New Roman" pitchFamily="18" charset="0"/>
                <a:cs typeface="Times New Roman" pitchFamily="18" charset="0"/>
              </a:rPr>
              <a:t>ањ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sz="2800" spc="-2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spc="4" dirty="0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sr-Cyrl-RS" sz="2800" spc="-4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Cyrl-RS" sz="2800" spc="4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800" spc="-4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buNone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 Рано откривање болести</a:t>
            </a:r>
          </a:p>
          <a:p>
            <a:pPr>
              <a:buNone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Благовремено лечење</a:t>
            </a:r>
          </a:p>
          <a:p>
            <a:pPr>
              <a:buNone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Рехабилитација</a:t>
            </a:r>
          </a:p>
          <a:p>
            <a:endParaRPr lang="sr-Cyrl-RS" sz="2800" dirty="0" smtClean="0">
              <a:latin typeface="Calibri" pitchFamily="34" charset="0"/>
              <a:cs typeface="Calibri" pitchFamily="34" charset="0"/>
            </a:endParaRPr>
          </a:p>
          <a:p>
            <a:endParaRPr lang="ru-RU" sz="28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0912" y="355178"/>
            <a:ext cx="8229600" cy="985590"/>
          </a:xfrm>
        </p:spPr>
        <p:txBody>
          <a:bodyPr>
            <a:normAutofit fontScale="90000"/>
          </a:bodyPr>
          <a:lstStyle/>
          <a:p>
            <a:r>
              <a:rPr lang="ru-RU" sz="4400" spc="-4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spc="-1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spc="-8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spc="-1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spc="-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spc="-2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тив</a:t>
            </a:r>
            <a:r>
              <a:rPr lang="ru-RU" sz="4400" spc="-2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ости</a:t>
            </a: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spc="-22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spc="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spc="-2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4400" spc="-1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ru-RU" sz="4400" spc="-2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spc="-1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авств</a:t>
            </a:r>
            <a:r>
              <a:rPr lang="ru-RU" sz="4400" spc="-1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spc="-2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spc="-1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spc="-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spc="-1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400" spc="-1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ашт</a:t>
            </a:r>
            <a:r>
              <a:rPr lang="ru-RU" sz="4400" spc="-9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spc="-18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b="1" smtClean="0">
                <a:latin typeface="Times New Roman" pitchFamily="18" charset="0"/>
                <a:cs typeface="Times New Roman" pitchFamily="18" charset="0"/>
              </a:rPr>
              <a:t>Начело</a:t>
            </a:r>
            <a:r>
              <a:rPr lang="sr-Latn-RS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smtClean="0">
                <a:latin typeface="Times New Roman" pitchFamily="18" charset="0"/>
                <a:cs typeface="Times New Roman" pitchFamily="18" charset="0"/>
              </a:rPr>
              <a:t>ефикасности</a:t>
            </a:r>
            <a:r>
              <a:rPr lang="sr-Latn-RS" sz="2800" b="1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800" b="1" smtClean="0">
                <a:latin typeface="Times New Roman" pitchFamily="18" charset="0"/>
                <a:cs typeface="Times New Roman" pitchFamily="18" charset="0"/>
              </a:rPr>
              <a:t>Исплативост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400" b="1" smtClean="0">
                <a:latin typeface="Times New Roman" pitchFamily="18" charset="0"/>
                <a:cs typeface="Times New Roman" pitchFamily="18" charset="0"/>
              </a:rPr>
              <a:t>.... Здравствене</a:t>
            </a:r>
            <a:r>
              <a:rPr lang="sr-Latn-R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sr-Latn-R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постизање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најбољих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резултата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уложеним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средствима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постизање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највишег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најнижи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утрошак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средстава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b="1" i="1" smtClean="0">
                <a:latin typeface="Times New Roman" pitchFamily="18" charset="0"/>
                <a:cs typeface="Times New Roman" pitchFamily="18" charset="0"/>
              </a:rPr>
              <a:t>Алокативну</a:t>
            </a:r>
            <a:r>
              <a:rPr lang="sr-Latn-RS" sz="24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smtClean="0">
                <a:latin typeface="Times New Roman" pitchFamily="18" charset="0"/>
                <a:cs typeface="Times New Roman" pitchFamily="18" charset="0"/>
              </a:rPr>
              <a:t>ефикасност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доводимо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везу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улагања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исходе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Latn-RS" sz="2400" i="1" smtClean="0">
                <a:latin typeface="Times New Roman" pitchFamily="18" charset="0"/>
                <a:cs typeface="Times New Roman" pitchFamily="18" charset="0"/>
              </a:rPr>
              <a:t>″ </a:t>
            </a:r>
            <a:r>
              <a:rPr lang="sr-Cyrl-RS" sz="2400" i="1" smtClean="0">
                <a:latin typeface="Times New Roman" pitchFamily="18" charset="0"/>
                <a:cs typeface="Times New Roman" pitchFamily="18" charset="0"/>
              </a:rPr>
              <a:t>техничка</a:t>
            </a:r>
            <a:r>
              <a:rPr lang="sr-Latn-RS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smtClean="0">
                <a:latin typeface="Times New Roman" pitchFamily="18" charset="0"/>
                <a:cs typeface="Times New Roman" pitchFamily="18" charset="0"/>
              </a:rPr>
              <a:t>ефикасност</a:t>
            </a:r>
            <a:r>
              <a:rPr lang="sr-Latn-RS" sz="2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″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означавала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повезаност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улагања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непосредним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резултатима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службе...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4343400"/>
            <a:ext cx="3415048" cy="2217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 односу на циљ, мере здравствене заштите у пракси се често деле на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превентивне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(оне којима је циљ спречавање настанка неповољног здравственог стања) и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куративне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(којима је сврха лечење и нега)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Имају активни карактер, због чега се говори о јединству спектра здравствене заштите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   Мере здравствене заштите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7848872" cy="3915816"/>
          </a:xfrm>
        </p:spPr>
        <p:txBody>
          <a:bodyPr>
            <a:normAutofit/>
          </a:bodyPr>
          <a:lstStyle/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Примарни ниво здравствене заштите</a:t>
            </a: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Секундарни ниво здравствене заштите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Терцијарни ниво здравствене заштите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Нивои здравствене заштите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581400"/>
            <a:ext cx="3626644" cy="187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z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Економски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аспекти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endParaRPr lang="sr-Latn-RS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Макроекономски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везани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endParaRPr lang="pl-PL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Алокација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мобилизација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ресурса</a:t>
            </a:r>
            <a:r>
              <a:rPr lang="pl-PL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уже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целине</a:t>
            </a:r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тржисте здравствених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приватно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националне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службе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обавезно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ILJEVI ODRŽIVOG RAZVOJA – Fondacija Pinta 0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839200" cy="481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aklo-prezentacija-12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219200"/>
            <a:ext cx="9143999" cy="5257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2834" y="5728139"/>
            <a:ext cx="3799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Aleksandar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Radanovic</a:t>
            </a:r>
            <a:r>
              <a:rPr lang="en-US" sz="2400" b="1" dirty="0" smtClean="0">
                <a:solidFill>
                  <a:schemeClr val="bg1"/>
                </a:solidFill>
              </a:rPr>
              <a:t> 27/2015</a:t>
            </a:r>
          </a:p>
        </p:txBody>
      </p:sp>
      <p:sp>
        <p:nvSpPr>
          <p:cNvPr id="6" name="Rectangle 5"/>
          <p:cNvSpPr/>
          <p:nvPr/>
        </p:nvSpPr>
        <p:spPr>
          <a:xfrm>
            <a:off x="2590800" y="0"/>
            <a:ext cx="28251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4000" b="1" dirty="0" smtClean="0"/>
              <a:t>ХВАЛА НА ПАЖЊИ</a:t>
            </a:r>
            <a:endParaRPr lang="sr-Cyrl-RS" sz="4000" dirty="0"/>
          </a:p>
        </p:txBody>
      </p:sp>
    </p:spTree>
    <p:extLst>
      <p:ext uri="{BB962C8B-B14F-4D97-AF65-F5344CB8AC3E}">
        <p14:creationId xmlns:p14="http://schemas.microsoft.com/office/powerpoint/2010/main" xmlns="" val="413986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sr-Cyrl-RS" b="1" smtClean="0"/>
              <a:t>Здравље у дефиницији СЗО</a:t>
            </a:r>
            <a:endParaRPr lang="en-US" b="1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400" b="1" dirty="0" smtClean="0"/>
              <a:t>Здравље је стање потпуног физичког, менталног и социјалног благостања, а не само одсуство болести и неспособности</a:t>
            </a:r>
            <a:r>
              <a:rPr lang="sr-Cyrl-RS" sz="2400" dirty="0" smtClean="0"/>
              <a:t>.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Критике дефиниције:</a:t>
            </a:r>
          </a:p>
          <a:p>
            <a:pPr eaLnBrk="1" hangingPunct="1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не може да се користи у сврху мерења</a:t>
            </a:r>
          </a:p>
          <a:p>
            <a:pPr eaLnBrk="1" hangingPunct="1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статична, јер говори о стању</a:t>
            </a:r>
          </a:p>
          <a:p>
            <a:pPr eaLnBrk="1" hangingPunct="1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залаже се за идеални концепт, који се не може достићи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…</a:t>
            </a:r>
          </a:p>
        </p:txBody>
      </p:sp>
      <p:pic>
        <p:nvPicPr>
          <p:cNvPr id="4" name="Content Placeholder 3" descr="biram-zdravlje-maj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5029200"/>
            <a:ext cx="37338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Шта је социјално благостање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647384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Стање мира и сигурности у коме сваки човек  без разлике на расу,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веру, политичко уверење и пол има право на школовање и рад, и који му даје могућност да живи хармонично у здравој околини и који му пружа осигурање у случају болести, изнемоглости и старости.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sr-Cyrl-CS" sz="1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(World Health Organization – WHO)</a:t>
            </a:r>
          </a:p>
        </p:txBody>
      </p:sp>
      <p:sp>
        <p:nvSpPr>
          <p:cNvPr id="819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6" descr="Rezultat slika za благостањ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572000"/>
            <a:ext cx="5381625" cy="177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endParaRPr lang="en-US" sz="40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2949" name="Content Placeholder 7"/>
          <p:cNvSpPr>
            <a:spLocks noGrp="1"/>
          </p:cNvSpPr>
          <p:nvPr>
            <p:ph sz="quarter" idx="2"/>
          </p:nvPr>
        </p:nvSpPr>
        <p:spPr>
          <a:xfrm>
            <a:off x="457200" y="2362199"/>
            <a:ext cx="4040188" cy="3763963"/>
          </a:xfrm>
        </p:spPr>
        <p:txBody>
          <a:bodyPr/>
          <a:lstStyle/>
          <a:p>
            <a:pPr eaLnBrk="1" hangingPunct="1">
              <a:buNone/>
            </a:pP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endParaRPr lang="sr-Latn-R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Све три компоненте здравља су препозанте и једнако вредноване;</a:t>
            </a:r>
          </a:p>
          <a:p>
            <a:pPr eaLnBrk="1" hangingPunct="1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 први пут је уведена социјална димензија здравља.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95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2209799"/>
            <a:ext cx="4041775" cy="3916363"/>
          </a:xfrm>
        </p:spPr>
        <p:txBody>
          <a:bodyPr/>
          <a:lstStyle/>
          <a:p>
            <a:pPr eaLnBrk="1" hangingPunct="1">
              <a:buNone/>
            </a:pP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Недостаци</a:t>
            </a:r>
          </a:p>
          <a:p>
            <a:pPr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Разумевање социјалног благостања;</a:t>
            </a:r>
          </a:p>
          <a:p>
            <a:pPr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Статички, а не динамички концепт (стање!);</a:t>
            </a:r>
          </a:p>
          <a:p>
            <a:pPr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 овој дефиницији тешко је наћи здраву особу;</a:t>
            </a:r>
          </a:p>
          <a:p>
            <a:pPr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Тешко је проценити или измерити здравље помоћу ове дефиниције.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95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1" name="Picture 10" descr="Rezultat slika za health wh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Зашто је тешко дефинисати здравље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1" name="Content Placeholder 9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59"/>
          </a:xfrm>
        </p:spPr>
        <p:txBody>
          <a:bodyPr/>
          <a:lstStyle/>
          <a:p>
            <a:pPr eaLnBrk="1" hangingPunct="1"/>
            <a:r>
              <a:rPr lang="sr-Cyrl-CS" sz="24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нормативни концепт и много се теже објашњава од болести која показује знаке (симптоме), напредује, може се дијагностиковати, лечити и, може се прогнозирати њен исход;</a:t>
            </a:r>
          </a:p>
          <a:p>
            <a:pPr eaLnBrk="1" hangingPunct="1"/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целовит концепт (холистички), док болести има много;</a:t>
            </a:r>
          </a:p>
          <a:p>
            <a:pPr eaLnBrk="1" hangingPunct="1"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Карактеристике доброг здравља су недовољно проучене, а његови мерљиви елементи су недовољно дефинисани.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2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r-Cyrl-CS" dirty="0" smtClean="0">
                <a:latin typeface="Arial" pitchFamily="34" charset="0"/>
              </a:rPr>
              <a:t>  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6" name="Picture 5" descr="Rezultat slika za health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334000"/>
            <a:ext cx="5760640" cy="119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Модификација дефиниције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19" name="Content Placeholder 9"/>
          <p:cNvSpPr>
            <a:spLocks noGrp="1"/>
          </p:cNvSpPr>
          <p:nvPr>
            <p:ph idx="1"/>
          </p:nvPr>
        </p:nvSpPr>
        <p:spPr>
          <a:xfrm>
            <a:off x="381000" y="1844824"/>
            <a:ext cx="8079432" cy="4540101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1990.- Здравље је  мултидимензионални феномен  у коме се интеграција између појединца и његове околине, како социјалне, тако и физичке  мора схватити као целовита” и да се термин “стање” мора заменити “динамичком равнотежом”.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20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1" name="Picture 10" descr="Rezultat slika za wh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77072"/>
            <a:ext cx="59436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76962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sr-Cyrl-C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Холистички приступ здрављу</a:t>
            </a:r>
            <a:r>
              <a:rPr lang="sr-Cyrl-CS" sz="2900" b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900" b="0" dirty="0" smtClean="0">
              <a:ln>
                <a:noFill/>
              </a:ln>
              <a:solidFill>
                <a:srgbClr val="00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924800" cy="5181600"/>
          </a:xfrm>
          <a:noFill/>
        </p:spPr>
        <p:txBody>
          <a:bodyPr>
            <a:no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Посматра целокупност особе 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не усмерава се само на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поједине њене проблеме.</a:t>
            </a:r>
          </a:p>
          <a:p>
            <a:pPr eaLnBrk="1" hangingPunct="1">
              <a:buFont typeface="Wingdings 2" pitchFamily="18" charset="2"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Холистичка здравствена заштита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је “здравствени систем који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посматра јединственост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физичких, психичких 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духовних потреба за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постизањем оптималног здравља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и оздрављења особе.”</a:t>
            </a:r>
          </a:p>
          <a:p>
            <a:pPr eaLnBrk="1" hangingPunct="1">
              <a:buFont typeface="Wingdings 2" pitchFamily="18" charset="2"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Rezultat slika za холистицки приступздрављ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340768"/>
            <a:ext cx="3312368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C6E14-AAF5-45E6-A479-3703DC4D93B3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7696200" cy="609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Фактори који утичу  на здравље</a:t>
            </a:r>
            <a:endParaRPr lang="en-US" sz="2900" b="0" dirty="0" smtClean="0">
              <a:ln>
                <a:noFill/>
              </a:ln>
              <a:solidFill>
                <a:srgbClr val="00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484784"/>
            <a:ext cx="7924800" cy="4677544"/>
          </a:xfrm>
          <a:noFill/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sr-Cyrl-R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дравље произилази из динамичке равнотеже човека и његове околине,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резултат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ендогених,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наследних и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спољашњих фактора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Здравствени потенцијал представља посебан тип интеракције између индивидуе и њене средине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од које зависи одржавање равнотеже или њено поновно успостављање, ако је нарушена.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000099"/>
              </a:solidFill>
              <a:latin typeface="Tahoma" pitchFamily="34" charset="0"/>
            </a:endParaRPr>
          </a:p>
        </p:txBody>
      </p:sp>
      <p:pic>
        <p:nvPicPr>
          <p:cNvPr id="7" name="Picture 6" descr="Rezultat slika za хеалт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924944"/>
            <a:ext cx="489654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1941</TotalTime>
  <Words>1021</Words>
  <Application>Microsoft Office PowerPoint</Application>
  <PresentationFormat>On-screen Show (4:3)</PresentationFormat>
  <Paragraphs>171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Здравље и здравствена заштита  као фактор социјалног и економског развоја  </vt:lpstr>
      <vt:lpstr>Стратегија јавног здравља у РС 2018-2026</vt:lpstr>
      <vt:lpstr>Здравље у дефиницији СЗО</vt:lpstr>
      <vt:lpstr>Шта је социјално благостање</vt:lpstr>
      <vt:lpstr>Slide 5</vt:lpstr>
      <vt:lpstr>Зашто је тешко дефинисати здравље</vt:lpstr>
      <vt:lpstr>Модификација дефиниције</vt:lpstr>
      <vt:lpstr>Холистички приступ здрављу </vt:lpstr>
      <vt:lpstr>Фактори који утичу  на здравље</vt:lpstr>
      <vt:lpstr>Фактори који утичу  на здравље</vt:lpstr>
      <vt:lpstr>Slide 11</vt:lpstr>
      <vt:lpstr>Детерминанте здравља:  дефиниција</vt:lpstr>
      <vt:lpstr>Slide 13</vt:lpstr>
      <vt:lpstr>Slide 14</vt:lpstr>
      <vt:lpstr>Slide 15</vt:lpstr>
      <vt:lpstr>Slide 16</vt:lpstr>
      <vt:lpstr>    Здравствена заштита</vt:lpstr>
      <vt:lpstr>Здравствена делатност</vt:lpstr>
      <vt:lpstr>      Мере здравствене заштите</vt:lpstr>
      <vt:lpstr>Мере и активности у оквиру здравствене заштите </vt:lpstr>
      <vt:lpstr>Начело ефикасности – Исплативост</vt:lpstr>
      <vt:lpstr>       Мере здравствене заштите</vt:lpstr>
      <vt:lpstr>Нивои здравствене заштите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Здравље и здравствена заштита  као фактор  социјалног и економског развоја</dc:title>
  <dc:creator>Katarina</dc:creator>
  <cp:lastModifiedBy>Windows User</cp:lastModifiedBy>
  <cp:revision>160</cp:revision>
  <dcterms:created xsi:type="dcterms:W3CDTF">2018-01-30T17:12:35Z</dcterms:created>
  <dcterms:modified xsi:type="dcterms:W3CDTF">2021-01-31T15:06:59Z</dcterms:modified>
</cp:coreProperties>
</file>